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68"/>
  </p:notesMasterIdLst>
  <p:handoutMasterIdLst>
    <p:handoutMasterId r:id="rId69"/>
  </p:handoutMasterIdLst>
  <p:sldIdLst>
    <p:sldId id="482" r:id="rId2"/>
    <p:sldId id="545" r:id="rId3"/>
    <p:sldId id="546" r:id="rId4"/>
    <p:sldId id="544" r:id="rId5"/>
    <p:sldId id="492" r:id="rId6"/>
    <p:sldId id="558" r:id="rId7"/>
    <p:sldId id="524" r:id="rId8"/>
    <p:sldId id="560" r:id="rId9"/>
    <p:sldId id="559" r:id="rId10"/>
    <p:sldId id="570" r:id="rId11"/>
    <p:sldId id="525" r:id="rId12"/>
    <p:sldId id="526" r:id="rId13"/>
    <p:sldId id="454" r:id="rId14"/>
    <p:sldId id="527" r:id="rId15"/>
    <p:sldId id="528" r:id="rId16"/>
    <p:sldId id="368" r:id="rId17"/>
    <p:sldId id="529" r:id="rId18"/>
    <p:sldId id="367" r:id="rId19"/>
    <p:sldId id="369" r:id="rId20"/>
    <p:sldId id="406" r:id="rId21"/>
    <p:sldId id="538" r:id="rId22"/>
    <p:sldId id="370" r:id="rId23"/>
    <p:sldId id="371" r:id="rId24"/>
    <p:sldId id="376" r:id="rId25"/>
    <p:sldId id="377" r:id="rId26"/>
    <p:sldId id="380" r:id="rId27"/>
    <p:sldId id="378" r:id="rId28"/>
    <p:sldId id="379" r:id="rId29"/>
    <p:sldId id="381" r:id="rId30"/>
    <p:sldId id="382" r:id="rId31"/>
    <p:sldId id="384" r:id="rId32"/>
    <p:sldId id="385" r:id="rId33"/>
    <p:sldId id="386" r:id="rId34"/>
    <p:sldId id="409" r:id="rId35"/>
    <p:sldId id="389" r:id="rId36"/>
    <p:sldId id="390" r:id="rId37"/>
    <p:sldId id="391" r:id="rId38"/>
    <p:sldId id="392" r:id="rId39"/>
    <p:sldId id="394" r:id="rId40"/>
    <p:sldId id="395" r:id="rId41"/>
    <p:sldId id="396" r:id="rId42"/>
    <p:sldId id="532" r:id="rId43"/>
    <p:sldId id="533" r:id="rId44"/>
    <p:sldId id="534" r:id="rId45"/>
    <p:sldId id="535" r:id="rId46"/>
    <p:sldId id="536" r:id="rId47"/>
    <p:sldId id="537" r:id="rId48"/>
    <p:sldId id="557" r:id="rId49"/>
    <p:sldId id="397" r:id="rId50"/>
    <p:sldId id="398" r:id="rId51"/>
    <p:sldId id="399" r:id="rId52"/>
    <p:sldId id="400" r:id="rId53"/>
    <p:sldId id="401" r:id="rId54"/>
    <p:sldId id="402" r:id="rId55"/>
    <p:sldId id="539" r:id="rId56"/>
    <p:sldId id="540" r:id="rId57"/>
    <p:sldId id="549" r:id="rId58"/>
    <p:sldId id="548" r:id="rId59"/>
    <p:sldId id="550" r:id="rId60"/>
    <p:sldId id="551" r:id="rId61"/>
    <p:sldId id="552" r:id="rId62"/>
    <p:sldId id="553" r:id="rId63"/>
    <p:sldId id="554" r:id="rId64"/>
    <p:sldId id="555" r:id="rId65"/>
    <p:sldId id="571" r:id="rId66"/>
    <p:sldId id="55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4"/>
    <p:restoredTop sz="94750"/>
  </p:normalViewPr>
  <p:slideViewPr>
    <p:cSldViewPr snapToGrid="0" snapToObjects="1">
      <p:cViewPr varScale="1">
        <p:scale>
          <a:sx n="68" d="100"/>
          <a:sy n="68" d="100"/>
        </p:scale>
        <p:origin x="498" y="6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7/31/2019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fld id="{5A7E2330-536D-2343-85F2-147F226D6DA6}" type="datetime1">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7/31/2019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
        <p:nvSpPr>
          <p:cNvPr id="10" name="TextBox 9"/>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7" name="TextBox 16"/>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1" name="Group 10"/>
          <p:cNvGrpSpPr>
            <a:grpSpLocks/>
          </p:cNvGrpSpPr>
          <p:nvPr userDrawn="1"/>
        </p:nvGrpSpPr>
        <p:grpSpPr>
          <a:xfrm>
            <a:off x="667462" y="6153741"/>
            <a:ext cx="812363" cy="461756"/>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7/31/2019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7/31/2019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448480224"/>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jpeg"/><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8.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3.jpeg"/><Relationship Id="rId4" Type="http://schemas.openxmlformats.org/officeDocument/2006/relationships/image" Target="../media/image52.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6.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tiff"/></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9.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gif"/><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3.emf"/></Relationships>
</file>

<file path=ppt/slides/_rels/slide6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gif"/><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a:t>Lecture 11: </a:t>
            </a:r>
            <a:r>
              <a:rPr lang="en-US" sz="3200" dirty="0"/>
              <a:t>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xmlns:a14="http://schemas.microsoft.com/office/drawing/2010/main">
        <mc:Choice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xmlns="">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xmlns:a14="http://schemas.microsoft.com/office/drawing/2010/main">
        <mc:Choice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a16="http://schemas.microsoft.com/office/drawing/2014/main"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pPr>
                      <m:e>
                        <m:d>
                          <m:dPr>
                            <m:ctrlPr>
                              <a:rPr lang="en-US" sz="20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000" i="1">
                                        <a:solidFill>
                                          <a:schemeClr val="tx1">
                                            <a:lumMod val="75000"/>
                                            <a:lumOff val="25000"/>
                                          </a:schemeClr>
                                        </a:solidFill>
                                        <a:latin typeface="Cambria Math" panose="02040503050406030204" pitchFamily="18"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7960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pPr>
                      <m:e>
                        <m:d>
                          <m:dPr>
                            <m:ctrlPr>
                              <a:rPr lang="en-US" sz="20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000" i="1">
                                        <a:solidFill>
                                          <a:schemeClr val="tx1">
                                            <a:lumMod val="75000"/>
                                            <a:lumOff val="25000"/>
                                          </a:schemeClr>
                                        </a:solidFill>
                                        <a:latin typeface="Cambria Math" panose="02040503050406030204" pitchFamily="18"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697" y="1177925"/>
            <a:ext cx="1016816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a:t>Shallow 20 </a:t>
            </a:r>
            <a:r>
              <a:rPr lang="en-US"/>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spTree>
    <p:extLst>
      <p:ext uri="{BB962C8B-B14F-4D97-AF65-F5344CB8AC3E}">
        <p14:creationId xmlns:p14="http://schemas.microsoft.com/office/powerpoint/2010/main" val="1946263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Autoencoder Variations:</a:t>
            </a: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Tree>
    <p:extLst>
      <p:ext uri="{BB962C8B-B14F-4D97-AF65-F5344CB8AC3E}">
        <p14:creationId xmlns:p14="http://schemas.microsoft.com/office/powerpoint/2010/main" val="1578261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Tree>
    <p:extLst>
      <p:ext uri="{BB962C8B-B14F-4D97-AF65-F5344CB8AC3E}">
        <p14:creationId xmlns:p14="http://schemas.microsoft.com/office/powerpoint/2010/main" val="2813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48</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56</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sz="2800" dirty="0" err="1"/>
              <a:t>Denoising</a:t>
            </a:r>
            <a:r>
              <a:rPr lang="en-US" sz="2800" dirty="0"/>
              <a:t> </a:t>
            </a:r>
            <a:r>
              <a:rPr lang="en-US" sz="2800" dirty="0" err="1"/>
              <a:t>autoencoders</a:t>
            </a:r>
            <a:endParaRPr lang="en-US" sz="2800" dirty="0"/>
          </a:p>
          <a:p>
            <a:pPr marL="342900" indent="-342900">
              <a:buFont typeface="Arial" charset="0"/>
              <a:buChar char="•"/>
            </a:pPr>
            <a:r>
              <a:rPr lang="en-US" sz="2800" dirty="0"/>
              <a:t>Autoencoders with dropout on </a:t>
            </a:r>
            <a:r>
              <a:rPr lang="en-US" sz="2800" i="1" dirty="0"/>
              <a:t>z</a:t>
            </a:r>
          </a:p>
          <a:p>
            <a:pPr marL="342900" indent="-342900">
              <a:buFont typeface="Arial" charset="0"/>
              <a:buChar char="•"/>
            </a:pPr>
            <a:r>
              <a:rPr lang="en-US" sz="2800" dirty="0"/>
              <a:t>Contractive </a:t>
            </a:r>
            <a:r>
              <a:rPr lang="en-US" sz="2800" dirty="0" err="1"/>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a:t>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Autoencoders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a:t>
                </a:r>
                <a:r>
                  <a:rPr lang="en-US" sz="2400"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xmlns="">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t>Linear</a:t>
              </a:r>
              <a:r>
                <a:rPr lang="en-US"/>
                <a:t> </a:t>
              </a:r>
            </a:p>
            <a:p>
              <a:pPr algn="ctr"/>
              <a:r>
                <a:rPr lang="en-US" dirty="0"/>
                <a:t>Regression</a:t>
              </a:r>
              <a:endParaRPr dirty="0"/>
            </a:p>
          </p:txBody>
        </p:sp>
        <mc:AlternateContent xmlns:mc="http://schemas.openxmlformats.org/markup-compatibility/2006" xmlns:a14="http://schemas.microsoft.com/office/drawing/2010/main">
          <mc:Choice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Trained with corrupted data points, but to reconstruct original data points</a:t>
            </a:r>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62</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p:spTree>
    <p:extLst>
      <p:ext uri="{BB962C8B-B14F-4D97-AF65-F5344CB8AC3E}">
        <p14:creationId xmlns:p14="http://schemas.microsoft.com/office/powerpoint/2010/main" val="1005413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Contractive </a:t>
            </a:r>
            <a:r>
              <a:rPr lang="en-US" dirty="0" err="1"/>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3098"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p>
        </p:txBody>
      </p:sp>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65</a:t>
            </a:fld>
            <a:endParaRPr lang="en-US"/>
          </a:p>
        </p:txBody>
      </p:sp>
      <p:pic>
        <p:nvPicPr>
          <p:cNvPr id="108546" name="Picture 2" descr="cientists captured an image of the supermassive black hole at the center of a gal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332043" cy="692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57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xmlns:a14="http://schemas.microsoft.com/office/drawing/2010/main">
          <mc:Choice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i="1">
                                <a:solidFill>
                                  <a:srgbClr val="414040"/>
                                </a:solidFill>
                                <a:latin typeface="Cambria Math" panose="02040503050406030204" pitchFamily="18"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panose="02040503050406030204" pitchFamily="18"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xmlns="">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xmlns="">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a:t>Logistic</a:t>
              </a:r>
              <a:endParaRPr lang="en-US" dirty="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Polynomial </a:t>
              </a:r>
            </a:p>
          </p:txBody>
        </p:sp>
      </p:grpSp>
      <mc:AlternateContent xmlns:mc="http://schemas.openxmlformats.org/markup-compatibility/2006" xmlns:a14="http://schemas.microsoft.com/office/drawing/2010/main">
        <mc:Choice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xmlns:a14="http://schemas.microsoft.com/office/drawing/2010/main">
        <mc:Choice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a:t>Linear</a:t>
            </a:r>
            <a:endParaRPr lang="en-US" dirty="0"/>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xmlns:a14="http://schemas.microsoft.com/office/drawing/2010/main">
          <mc:Choice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xmlns="">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panose="02040503050406030204" pitchFamily="18"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xmlns="">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panose="02040503050406030204" pitchFamily="18"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xmlns="">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xmlns:a14="http://schemas.microsoft.com/office/drawing/2010/main">
          <mc:Choice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xmlns="">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xmlns="">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a:t>Logistic</a:t>
            </a:r>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xmlns:a14="http://schemas.microsoft.com/office/drawing/2010/main">
            <mc:Choice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xmlns="">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xmlns="">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xmlns="">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lecture6_CNN1</Template>
  <TotalTime>28893</TotalTime>
  <Words>1880</Words>
  <Application>Microsoft Office PowerPoint</Application>
  <PresentationFormat>Widescreen</PresentationFormat>
  <Paragraphs>364</Paragraphs>
  <Slides>66</Slides>
  <Notes>5</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5" baseType="lpstr">
      <vt:lpstr>Arial</vt:lpstr>
      <vt:lpstr>Calibri</vt:lpstr>
      <vt:lpstr>Cambria Math</vt:lpstr>
      <vt:lpstr>Courier New</vt:lpstr>
      <vt:lpstr>Karla</vt:lpstr>
      <vt:lpstr>medium-content-sans-serif-font</vt:lpstr>
      <vt:lpstr>Times New Roman</vt:lpstr>
      <vt:lpstr>GEC_template</vt:lpstr>
      <vt:lpstr>Equation</vt:lpstr>
      <vt:lpstr>Lecture 11: Autoencoders</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Autoencoders in action</vt:lpstr>
      <vt:lpstr>Bottleneck</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Esteban Dirk Reyes De Jong (esteban.reyes)</cp:lastModifiedBy>
  <cp:revision>291</cp:revision>
  <cp:lastPrinted>2019-04-10T17:05:58Z</cp:lastPrinted>
  <dcterms:created xsi:type="dcterms:W3CDTF">2018-06-13T00:26:17Z</dcterms:created>
  <dcterms:modified xsi:type="dcterms:W3CDTF">2019-07-31T08:42:53Z</dcterms:modified>
</cp:coreProperties>
</file>